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58" r:id="rId5"/>
    <p:sldId id="259" r:id="rId6"/>
    <p:sldId id="260" r:id="rId7"/>
    <p:sldId id="267" r:id="rId8"/>
    <p:sldId id="261" r:id="rId9"/>
    <p:sldId id="269" r:id="rId10"/>
    <p:sldId id="270" r:id="rId11"/>
    <p:sldId id="263" r:id="rId12"/>
    <p:sldId id="271" r:id="rId13"/>
    <p:sldId id="266" r:id="rId14"/>
    <p:sldId id="264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390772A-CBCC-4F51-90C4-CFF12D6D7D69}">
          <p14:sldIdLst>
            <p14:sldId id="256"/>
            <p14:sldId id="257"/>
            <p14:sldId id="258"/>
            <p14:sldId id="259"/>
            <p14:sldId id="260"/>
            <p14:sldId id="267"/>
            <p14:sldId id="261"/>
            <p14:sldId id="269"/>
            <p14:sldId id="270"/>
            <p14:sldId id="263"/>
            <p14:sldId id="271"/>
            <p14:sldId id="266"/>
            <p14:sldId id="264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lippo Zanconato" initials="FZ" lastIdx="4" clrIdx="0">
    <p:extLst>
      <p:ext uri="{19B8F6BF-5375-455C-9EA6-DF929625EA0E}">
        <p15:presenceInfo xmlns:p15="http://schemas.microsoft.com/office/powerpoint/2012/main" userId="S-1-5-21-766844527-3274264603-4293837509-1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outlineViewPr>
    <p:cViewPr>
      <p:scale>
        <a:sx n="33" d="100"/>
        <a:sy n="33" d="100"/>
      </p:scale>
      <p:origin x="0" y="-437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97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it-IT" dirty="0">
                <a:latin typeface="+mn-lt"/>
              </a:rPr>
              <a:t>SOAKING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PROCESSO STANDARD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74000">
                  <a:schemeClr val="accent3">
                    <a:alpha val="80000"/>
                    <a:lumMod val="50000"/>
                    <a:lumOff val="5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RIDUZIONE
Acqua -25% </c:v>
                </c:pt>
                <c:pt idx="1">
                  <c:v>RIDUZIONE
COD -30%</c:v>
                </c:pt>
                <c:pt idx="2">
                  <c:v>RIDUZIONE
TKN -30%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17-4BAB-BB4C-0A77D242A162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PROCESSO DSS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75000"/>
                  </a:schemeClr>
                </a:gs>
                <a:gs pos="74000">
                  <a:schemeClr val="accent4">
                    <a:alpha val="8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Foglio1!$A$2:$A$4</c:f>
              <c:strCache>
                <c:ptCount val="3"/>
                <c:pt idx="0">
                  <c:v>RIDUZIONE
Acqua -25% </c:v>
                </c:pt>
                <c:pt idx="1">
                  <c:v>RIDUZIONE
COD -30%</c:v>
                </c:pt>
                <c:pt idx="2">
                  <c:v>RIDUZIONE
TKN -30%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  <c:pt idx="0">
                  <c:v>75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17-4BAB-BB4C-0A77D242A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25"/>
        <c:axId val="932898992"/>
        <c:axId val="932899408"/>
      </c:barChart>
      <c:catAx>
        <c:axId val="93289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97" b="0" i="0" u="none" strike="noStrike" kern="1200" cap="none" spc="2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9408"/>
        <c:crosses val="autoZero"/>
        <c:auto val="1"/>
        <c:lblAlgn val="ctr"/>
        <c:lblOffset val="100"/>
        <c:noMultiLvlLbl val="0"/>
      </c:catAx>
      <c:valAx>
        <c:axId val="93289940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it-IT" sz="1800" dirty="0">
                <a:latin typeface="+mn-lt"/>
              </a:rPr>
              <a:t>COD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74000">
                  <a:schemeClr val="accent3">
                    <a:alpha val="80000"/>
                    <a:lumMod val="50000"/>
                    <a:lumOff val="5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gradFill>
                <a:gsLst>
                  <a:gs pos="0">
                    <a:schemeClr val="accent6"/>
                  </a:gs>
                  <a:gs pos="74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2DD-4BD3-843E-7A19AFD7C03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HAIR 
SAVING</c:v>
                </c:pt>
                <c:pt idx="1">
                  <c:v>HAIR DESTROY</c:v>
                </c:pt>
                <c:pt idx="2">
                  <c:v>STANDARD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56000</c:v>
                </c:pt>
                <c:pt idx="1">
                  <c:v>68000</c:v>
                </c:pt>
                <c:pt idx="2">
                  <c:v>106600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D-4BD3-843E-7A19AFD7C0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3"/>
        <c:overlap val="25"/>
        <c:axId val="932898992"/>
        <c:axId val="932899408"/>
      </c:barChart>
      <c:catAx>
        <c:axId val="93289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none" spc="2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9408"/>
        <c:crosses val="autoZero"/>
        <c:auto val="1"/>
        <c:lblAlgn val="ctr"/>
        <c:lblOffset val="100"/>
        <c:noMultiLvlLbl val="0"/>
      </c:catAx>
      <c:valAx>
        <c:axId val="93289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cap="none" baseline="0" dirty="0"/>
                  <a:t>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it-IT" sz="1800" cap="all" baseline="0" dirty="0" err="1">
                <a:latin typeface="+mn-lt"/>
              </a:rPr>
              <a:t>sulfide</a:t>
            </a:r>
            <a:endParaRPr lang="it-IT" sz="1800" cap="all" baseline="0" dirty="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74000">
                  <a:schemeClr val="accent3">
                    <a:alpha val="80000"/>
                    <a:lumMod val="50000"/>
                    <a:lumOff val="5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gradFill>
                <a:gsLst>
                  <a:gs pos="0">
                    <a:schemeClr val="accent6"/>
                  </a:gs>
                  <a:gs pos="74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0B-49B0-B92F-4DEA6481429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HAIR 
SAVING</c:v>
                </c:pt>
                <c:pt idx="1">
                  <c:v>HAIR DESTROY</c:v>
                </c:pt>
                <c:pt idx="2">
                  <c:v>STANDARD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3780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0B-49B0-B92F-4DEA64814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25"/>
        <c:axId val="932898992"/>
        <c:axId val="932899408"/>
      </c:barChart>
      <c:catAx>
        <c:axId val="93289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none" spc="2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9408"/>
        <c:crosses val="autoZero"/>
        <c:auto val="1"/>
        <c:lblAlgn val="ctr"/>
        <c:lblOffset val="100"/>
        <c:noMultiLvlLbl val="0"/>
      </c:catAx>
      <c:valAx>
        <c:axId val="93289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 cap="none" baseline="0" dirty="0"/>
                  <a:t>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it-IT" sz="1800" cap="all" baseline="0" dirty="0">
                <a:latin typeface="+mn-lt"/>
              </a:rPr>
              <a:t>Total </a:t>
            </a:r>
            <a:r>
              <a:rPr lang="it-IT" sz="1800" cap="all" baseline="0" dirty="0" err="1">
                <a:latin typeface="+mn-lt"/>
              </a:rPr>
              <a:t>Suspended</a:t>
            </a:r>
            <a:r>
              <a:rPr lang="it-IT" sz="1800" cap="all" baseline="0" dirty="0">
                <a:latin typeface="+mn-lt"/>
              </a:rPr>
              <a:t> </a:t>
            </a:r>
            <a:r>
              <a:rPr lang="it-IT" sz="1800" cap="all" baseline="0" dirty="0" err="1">
                <a:latin typeface="+mn-lt"/>
              </a:rPr>
              <a:t>Solids</a:t>
            </a:r>
            <a:endParaRPr lang="it-IT" sz="1800" cap="all" baseline="0" dirty="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74000">
                  <a:schemeClr val="accent3">
                    <a:alpha val="80000"/>
                    <a:lumMod val="50000"/>
                    <a:lumOff val="5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gradFill>
                <a:gsLst>
                  <a:gs pos="0">
                    <a:schemeClr val="accent6"/>
                  </a:gs>
                  <a:gs pos="74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2DD-4BD3-843E-7A19AFD7C03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HAIR 
SAVING</c:v>
                </c:pt>
                <c:pt idx="1">
                  <c:v>HAIR DESTROY</c:v>
                </c:pt>
                <c:pt idx="2">
                  <c:v>STANDARD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18100</c:v>
                </c:pt>
                <c:pt idx="1">
                  <c:v>10600</c:v>
                </c:pt>
                <c:pt idx="2">
                  <c:v>85700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D-4BD3-843E-7A19AFD7C0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3"/>
        <c:overlap val="25"/>
        <c:axId val="932898992"/>
        <c:axId val="932899408"/>
      </c:barChart>
      <c:catAx>
        <c:axId val="93289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none" spc="2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9408"/>
        <c:crosses val="autoZero"/>
        <c:auto val="1"/>
        <c:lblAlgn val="ctr"/>
        <c:lblOffset val="100"/>
        <c:noMultiLvlLbl val="0"/>
      </c:catAx>
      <c:valAx>
        <c:axId val="93289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cap="none" baseline="0" dirty="0"/>
                  <a:t>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it-IT" sz="1800" dirty="0">
                <a:latin typeface="+mn-lt"/>
              </a:rPr>
              <a:t>TKN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74000">
                  <a:schemeClr val="accent3">
                    <a:alpha val="80000"/>
                    <a:lumMod val="50000"/>
                    <a:lumOff val="5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gradFill>
                <a:gsLst>
                  <a:gs pos="0">
                    <a:schemeClr val="accent6"/>
                  </a:gs>
                  <a:gs pos="74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0B-49B0-B92F-4DEA6481429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HAIR 
SAVING</c:v>
                </c:pt>
                <c:pt idx="1">
                  <c:v>HAIR DESTROY</c:v>
                </c:pt>
                <c:pt idx="2">
                  <c:v>STANDARD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3339</c:v>
                </c:pt>
                <c:pt idx="1">
                  <c:v>5683</c:v>
                </c:pt>
                <c:pt idx="2">
                  <c:v>6853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0B-49B0-B92F-4DEA64814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25"/>
        <c:axId val="932898992"/>
        <c:axId val="932899408"/>
      </c:barChart>
      <c:catAx>
        <c:axId val="93289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cap="none" spc="2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9408"/>
        <c:crosses val="autoZero"/>
        <c:auto val="1"/>
        <c:lblAlgn val="ctr"/>
        <c:lblOffset val="100"/>
        <c:noMultiLvlLbl val="0"/>
      </c:catAx>
      <c:valAx>
        <c:axId val="93289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 cap="none" baseline="0" dirty="0" err="1"/>
                  <a:t>mgN</a:t>
                </a:r>
                <a:r>
                  <a:rPr lang="it-IT" b="0" cap="none" baseline="0" dirty="0"/>
                  <a:t>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289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0.33416</cdr:x>
      <cdr:y>0.82364</cdr:y>
    </cdr:from>
    <cdr:to>
      <cdr:x>0.50027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839526" y="47005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0.33416</cdr:x>
      <cdr:y>0.82364</cdr:y>
    </cdr:from>
    <cdr:to>
      <cdr:x>0.50027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839526" y="47005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0.33416</cdr:x>
      <cdr:y>0.82364</cdr:y>
    </cdr:from>
    <cdr:to>
      <cdr:x>0.50027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839526" y="47005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0.33416</cdr:x>
      <cdr:y>0.82364</cdr:y>
    </cdr:from>
    <cdr:to>
      <cdr:x>0.50027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839526" y="47005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0.33416</cdr:x>
      <cdr:y>0.82364</cdr:y>
    </cdr:from>
    <cdr:to>
      <cdr:x>0.50027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839526" y="47005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4BA7D-7C62-462C-BCCA-7A82EC2ED738}" type="datetimeFigureOut">
              <a:rPr lang="it-IT" smtClean="0"/>
              <a:t>11/07/2024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7AB0-9E0D-48EC-A619-4AD4089728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1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0ECD2-1FEE-4E90-B10B-3C376F3F9B21}" type="datetimeFigureOut">
              <a:rPr lang="it-IT" smtClean="0"/>
              <a:t>11/07/2024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3021C-C6D3-4D22-A86C-92EC686844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18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260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0" y="706771"/>
            <a:ext cx="3922314" cy="1378062"/>
          </a:xfrm>
          <a:prstGeom prst="rect">
            <a:avLst/>
          </a:prstGeom>
        </p:spPr>
      </p:pic>
      <p:sp>
        <p:nvSpPr>
          <p:cNvPr id="10" name="Segnaposto data 8"/>
          <p:cNvSpPr>
            <a:spLocks noGrp="1"/>
          </p:cNvSpPr>
          <p:nvPr>
            <p:ph type="dt" sz="half" idx="10"/>
          </p:nvPr>
        </p:nvSpPr>
        <p:spPr>
          <a:xfrm>
            <a:off x="2501237" y="6388593"/>
            <a:ext cx="2154143" cy="274320"/>
          </a:xfrm>
        </p:spPr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>
          <a:xfrm>
            <a:off x="8721969" y="6388593"/>
            <a:ext cx="2027506" cy="274320"/>
          </a:xfrm>
        </p:spPr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12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5610644" y="6388593"/>
            <a:ext cx="2156062" cy="274320"/>
          </a:xfrm>
        </p:spPr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  <p:sp>
        <p:nvSpPr>
          <p:cNvPr id="6" name="Rectangle 9"/>
          <p:cNvSpPr/>
          <p:nvPr userDrawn="1"/>
        </p:nvSpPr>
        <p:spPr>
          <a:xfrm>
            <a:off x="0" y="2609850"/>
            <a:ext cx="12192000" cy="42481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2" y="260984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9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0687" y="4532050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dirty="0"/>
              <a:t>Inserire il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276726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532050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96368" y="480637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15"/>
          <p:cNvSpPr>
            <a:spLocks noGrp="1"/>
          </p:cNvSpPr>
          <p:nvPr>
            <p:ph type="dt" sz="half" idx="10"/>
          </p:nvPr>
        </p:nvSpPr>
        <p:spPr>
          <a:xfrm>
            <a:off x="2501237" y="6388593"/>
            <a:ext cx="2154143" cy="274320"/>
          </a:xfrm>
        </p:spPr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10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8721969" y="6388593"/>
            <a:ext cx="2027506" cy="274320"/>
          </a:xfrm>
        </p:spPr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11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5610644" y="6388593"/>
            <a:ext cx="2156062" cy="274320"/>
          </a:xfrm>
        </p:spPr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457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15"/>
          <p:cNvSpPr>
            <a:spLocks noGrp="1"/>
          </p:cNvSpPr>
          <p:nvPr>
            <p:ph type="dt" sz="half" idx="10"/>
          </p:nvPr>
        </p:nvSpPr>
        <p:spPr>
          <a:xfrm>
            <a:off x="2501237" y="6388593"/>
            <a:ext cx="2154143" cy="274320"/>
          </a:xfrm>
        </p:spPr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8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8721969" y="6388593"/>
            <a:ext cx="2027506" cy="274320"/>
          </a:xfrm>
        </p:spPr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5610644" y="6388593"/>
            <a:ext cx="2156062" cy="274320"/>
          </a:xfrm>
        </p:spPr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7928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data 15"/>
          <p:cNvSpPr>
            <a:spLocks noGrp="1"/>
          </p:cNvSpPr>
          <p:nvPr>
            <p:ph type="dt" sz="half" idx="10"/>
          </p:nvPr>
        </p:nvSpPr>
        <p:spPr>
          <a:xfrm>
            <a:off x="2501237" y="6388593"/>
            <a:ext cx="2154143" cy="274320"/>
          </a:xfrm>
        </p:spPr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9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8721969" y="6388593"/>
            <a:ext cx="2027506" cy="274320"/>
          </a:xfrm>
        </p:spPr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10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5610644" y="6388593"/>
            <a:ext cx="2156062" cy="274320"/>
          </a:xfrm>
        </p:spPr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8441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4554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82492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4248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636286"/>
            <a:ext cx="3200400" cy="1218369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15418" y="478827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9849"/>
            <a:ext cx="12192000" cy="6858000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info@lederchim.it</a:t>
            </a:r>
          </a:p>
        </p:txBody>
      </p:sp>
    </p:spTree>
    <p:extLst>
      <p:ext uri="{BB962C8B-B14F-4D97-AF65-F5344CB8AC3E}">
        <p14:creationId xmlns:p14="http://schemas.microsoft.com/office/powerpoint/2010/main" val="277509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501237" y="6388593"/>
            <a:ext cx="2154143" cy="274320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r>
              <a:rPr lang="it-IT" dirty="0"/>
              <a:t>+39 0444 333444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21969" y="6388593"/>
            <a:ext cx="2027506" cy="27432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r>
              <a:rPr lang="it-IT" dirty="0"/>
              <a:t>www.lederchimica.it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10644" y="6388593"/>
            <a:ext cx="2156062" cy="274320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936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712677"/>
            <a:ext cx="7772400" cy="1354015"/>
          </a:xfrm>
        </p:spPr>
        <p:txBody>
          <a:bodyPr anchor="ctr">
            <a:normAutofit/>
          </a:bodyPr>
          <a:lstStyle>
            <a:lvl1pPr algn="r">
              <a:defRPr sz="5000" b="0" cap="none" spc="200" baseline="0"/>
            </a:lvl1pPr>
          </a:lstStyle>
          <a:p>
            <a:r>
              <a:rPr lang="it-IT" dirty="0"/>
              <a:t>Inserire 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712677"/>
            <a:ext cx="3200400" cy="1354015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04428" y="5044299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5999"/>
            <a:ext cx="12192000" cy="6858000"/>
          </a:xfrm>
          <a:prstGeom prst="rect">
            <a:avLst/>
          </a:prstGeom>
        </p:spPr>
      </p:pic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346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367518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367518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5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15"/>
          <p:cNvSpPr>
            <a:spLocks noGrp="1"/>
          </p:cNvSpPr>
          <p:nvPr>
            <p:ph type="dt" sz="half" idx="10"/>
          </p:nvPr>
        </p:nvSpPr>
        <p:spPr>
          <a:xfrm>
            <a:off x="2501237" y="6388593"/>
            <a:ext cx="2154143" cy="274320"/>
          </a:xfrm>
        </p:spPr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8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8721969" y="6388593"/>
            <a:ext cx="2027506" cy="274320"/>
          </a:xfrm>
        </p:spPr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5610644" y="6388593"/>
            <a:ext cx="2156062" cy="274320"/>
          </a:xfrm>
        </p:spPr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540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6" name="Segnaposto data 15"/>
          <p:cNvSpPr>
            <a:spLocks noGrp="1"/>
          </p:cNvSpPr>
          <p:nvPr>
            <p:ph type="dt" sz="half" idx="10"/>
          </p:nvPr>
        </p:nvSpPr>
        <p:spPr>
          <a:xfrm>
            <a:off x="2501237" y="6388593"/>
            <a:ext cx="2154143" cy="274320"/>
          </a:xfrm>
        </p:spPr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8721969" y="6388593"/>
            <a:ext cx="2027506" cy="274320"/>
          </a:xfrm>
        </p:spPr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8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5610644" y="6388593"/>
            <a:ext cx="2156062" cy="274320"/>
          </a:xfrm>
        </p:spPr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404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15"/>
          <p:cNvSpPr>
            <a:spLocks noGrp="1"/>
          </p:cNvSpPr>
          <p:nvPr>
            <p:ph type="dt" sz="half" idx="10"/>
          </p:nvPr>
        </p:nvSpPr>
        <p:spPr>
          <a:xfrm>
            <a:off x="2501237" y="6388593"/>
            <a:ext cx="2154143" cy="274320"/>
          </a:xfrm>
        </p:spPr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6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8721969" y="6388593"/>
            <a:ext cx="2027506" cy="274320"/>
          </a:xfrm>
        </p:spPr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5610644" y="6388593"/>
            <a:ext cx="2156062" cy="274320"/>
          </a:xfrm>
        </p:spPr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04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 cap="none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501237" y="6388593"/>
            <a:ext cx="2154143" cy="274320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21969" y="6388593"/>
            <a:ext cx="2027506" cy="27432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r>
              <a:rPr lang="it-IT" dirty="0"/>
              <a:t>www.lederchimica.it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10644" y="6388593"/>
            <a:ext cx="2156062" cy="274320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r>
              <a:rPr lang="it-IT"/>
              <a:t>info@lederchim.it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216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371914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6321708"/>
            <a:ext cx="1161529" cy="408090"/>
          </a:xfrm>
          <a:prstGeom prst="rect">
            <a:avLst/>
          </a:prstGeom>
        </p:spPr>
      </p:pic>
      <p:cxnSp>
        <p:nvCxnSpPr>
          <p:cNvPr id="10" name="Connettore diritto 9"/>
          <p:cNvCxnSpPr/>
          <p:nvPr userDrawn="1"/>
        </p:nvCxnSpPr>
        <p:spPr>
          <a:xfrm>
            <a:off x="1024128" y="6145823"/>
            <a:ext cx="97200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501237" y="6388593"/>
            <a:ext cx="2154143" cy="274320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21969" y="6388593"/>
            <a:ext cx="2027506" cy="27432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r>
              <a:rPr lang="it-IT" dirty="0"/>
              <a:t>www.lederchimica.it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10644" y="6388593"/>
            <a:ext cx="2156062" cy="274320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r>
              <a:rPr lang="it-IT" dirty="0"/>
              <a:t>info@lederchim.it</a:t>
            </a:r>
          </a:p>
        </p:txBody>
      </p:sp>
    </p:spTree>
    <p:extLst>
      <p:ext uri="{BB962C8B-B14F-4D97-AF65-F5344CB8AC3E}">
        <p14:creationId xmlns:p14="http://schemas.microsoft.com/office/powerpoint/2010/main" val="241691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none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8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hyperlink" Target="mailto:%E2%80%8Binfo@lederc.i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487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By-products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24128" y="1828800"/>
            <a:ext cx="9720073" cy="4336026"/>
          </a:xfrm>
        </p:spPr>
        <p:txBody>
          <a:bodyPr/>
          <a:lstStyle/>
          <a:p>
            <a:pPr marL="268288" indent="-268288">
              <a:buFont typeface="Montserrat" pitchFamily="2" charset="0"/>
              <a:buChar char="•"/>
            </a:pPr>
            <a:r>
              <a:rPr lang="it-IT" dirty="0"/>
              <a:t>100% water re-cycling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it-IT" dirty="0" err="1"/>
              <a:t>Fat</a:t>
            </a:r>
            <a:r>
              <a:rPr lang="it-IT" dirty="0"/>
              <a:t> and </a:t>
            </a:r>
            <a:r>
              <a:rPr lang="it-IT" dirty="0" err="1"/>
              <a:t>protein</a:t>
            </a:r>
            <a:r>
              <a:rPr lang="it-IT" dirty="0"/>
              <a:t> free from </a:t>
            </a:r>
            <a:r>
              <a:rPr lang="it-IT" dirty="0" err="1"/>
              <a:t>toxic</a:t>
            </a:r>
            <a:r>
              <a:rPr lang="it-IT" dirty="0"/>
              <a:t> </a:t>
            </a:r>
            <a:r>
              <a:rPr lang="it-IT" dirty="0" err="1"/>
              <a:t>substances</a:t>
            </a:r>
            <a:endParaRPr lang="it-IT" dirty="0"/>
          </a:p>
          <a:p>
            <a:pPr marL="268288" indent="-268288">
              <a:buFont typeface="Montserrat" pitchFamily="2" charset="0"/>
              <a:buChar char="•"/>
            </a:pPr>
            <a:r>
              <a:rPr lang="it-IT" dirty="0" err="1"/>
              <a:t>Hair</a:t>
            </a:r>
            <a:r>
              <a:rPr lang="it-IT" dirty="0"/>
              <a:t> recovery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US" dirty="0"/>
              <a:t>Saleable gelatin without any treatment needed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</p:spTree>
    <p:extLst>
      <p:ext uri="{BB962C8B-B14F-4D97-AF65-F5344CB8AC3E}">
        <p14:creationId xmlns:p14="http://schemas.microsoft.com/office/powerpoint/2010/main" val="3278998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LCA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+39 0444 333444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info@lederchim.it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0" y="1563330"/>
            <a:ext cx="9968334" cy="43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6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Physical and chemical tests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8288" indent="-268288">
              <a:buFont typeface="Montserrat" pitchFamily="2" charset="0"/>
              <a:buChar char="•"/>
            </a:pPr>
            <a:r>
              <a:rPr lang="it-IT" dirty="0" err="1"/>
              <a:t>Tearstrenght</a:t>
            </a:r>
            <a:r>
              <a:rPr lang="it-IT" dirty="0"/>
              <a:t> </a:t>
            </a:r>
            <a:r>
              <a:rPr lang="it-IT" dirty="0" err="1"/>
              <a:t>analogous</a:t>
            </a:r>
            <a:r>
              <a:rPr lang="it-IT" dirty="0"/>
              <a:t> to standard </a:t>
            </a:r>
            <a:r>
              <a:rPr lang="it-IT" dirty="0" err="1"/>
              <a:t>process</a:t>
            </a:r>
            <a:endParaRPr lang="it-IT" dirty="0"/>
          </a:p>
          <a:p>
            <a:pPr marL="268288" indent="-268288">
              <a:buFont typeface="Montserrat" pitchFamily="2" charset="0"/>
              <a:buChar char="•"/>
            </a:pPr>
            <a:r>
              <a:rPr lang="en-US" dirty="0"/>
              <a:t>Higher chromium content fixed in the leather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US" dirty="0"/>
              <a:t>Hexavalent chromium results:  &lt; LQ  mg/kg </a:t>
            </a:r>
          </a:p>
          <a:p>
            <a:pPr marL="0" indent="0">
              <a:buNone/>
            </a:pPr>
            <a:r>
              <a:rPr lang="en-US" dirty="0"/>
              <a:t>    UNI EN ISO 17075-2:2017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</p:spTree>
    <p:extLst>
      <p:ext uri="{BB962C8B-B14F-4D97-AF65-F5344CB8AC3E}">
        <p14:creationId xmlns:p14="http://schemas.microsoft.com/office/powerpoint/2010/main" val="3782142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Conclusion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24129" y="2286000"/>
            <a:ext cx="6340232" cy="3719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At </a:t>
            </a:r>
            <a:r>
              <a:rPr lang="en-US" dirty="0" err="1"/>
              <a:t>Lederchimica</a:t>
            </a:r>
            <a:r>
              <a:rPr lang="en-US" dirty="0"/>
              <a:t>, we pursue innovation and growth.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Together we are creating a new project for the recovery of by-products.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AD032DB-D5F4-2DED-38C7-D48175D47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64" y="812800"/>
            <a:ext cx="3165735" cy="51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39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8" y="680365"/>
            <a:ext cx="5176312" cy="1818640"/>
          </a:xfrm>
          <a:prstGeom prst="rect">
            <a:avLst/>
          </a:prstGeom>
        </p:spPr>
      </p:pic>
      <p:pic>
        <p:nvPicPr>
          <p:cNvPr id="1026" name="Picture 2" descr="https://knowledge-base.roadmaptozero.com/hc/article_attachments/3600090937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5367024"/>
            <a:ext cx="2794474" cy="7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069343" y="0"/>
            <a:ext cx="4122657" cy="6858000"/>
          </a:xfrm>
          <a:prstGeom prst="rect">
            <a:avLst/>
          </a:prstGeom>
          <a:solidFill>
            <a:srgbClr val="118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50481" y="6099177"/>
            <a:ext cx="5394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itchFamily="2" charset="0"/>
              </a:rPr>
              <a:t> Level 3 Conformance to the ZDHC MRSL v.3.1</a:t>
            </a:r>
            <a:endParaRPr lang="it-IT" sz="1600" dirty="0">
              <a:latin typeface="Montserrat" pitchFamily="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462356" y="5945289"/>
            <a:ext cx="1431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Montserrat Medium" pitchFamily="2" charset="0"/>
              </a:rPr>
              <a:t>ADDRES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558623" y="4432715"/>
            <a:ext cx="2479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Montserrat Light" pitchFamily="2" charset="0"/>
              </a:rPr>
              <a:t>+39 0444 1750223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462354" y="5478804"/>
            <a:ext cx="1431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Montserrat Medium" pitchFamily="2" charset="0"/>
              </a:rPr>
              <a:t>WEBSITE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462355" y="4908840"/>
            <a:ext cx="1431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Montserrat Medium" pitchFamily="2" charset="0"/>
              </a:rPr>
              <a:t>E-MAIL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558625" y="5473984"/>
            <a:ext cx="2956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Montserrat Light" pitchFamily="2" charset="0"/>
              </a:rPr>
              <a:t>www.lederchimica.com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558625" y="4904020"/>
            <a:ext cx="2956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hlinkClick r:id="rId4"/>
              </a:rPr>
              <a:t>​</a:t>
            </a:r>
            <a:r>
              <a:rPr lang="it-IT" sz="1400" dirty="0">
                <a:solidFill>
                  <a:schemeClr val="bg1"/>
                </a:solidFill>
                <a:latin typeface="Montserrat Light" pitchFamily="2" charset="0"/>
              </a:rPr>
              <a:t>info@lederc.it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558627" y="5945289"/>
            <a:ext cx="2956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1400" dirty="0">
                <a:solidFill>
                  <a:schemeClr val="bg1"/>
                </a:solidFill>
                <a:latin typeface="Montserrat Light" pitchFamily="2" charset="0"/>
              </a:rPr>
              <a:t>​Via dell'Industria 101,</a:t>
            </a:r>
          </a:p>
          <a:p>
            <a:pPr fontAlgn="base"/>
            <a:r>
              <a:rPr lang="it-IT" sz="1400" dirty="0">
                <a:solidFill>
                  <a:schemeClr val="bg1"/>
                </a:solidFill>
                <a:latin typeface="Montserrat Light" pitchFamily="2" charset="0"/>
              </a:rPr>
              <a:t>36071 Arzignano (VI)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462354" y="4427895"/>
            <a:ext cx="1431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Montserrat Medium" pitchFamily="2" charset="0"/>
              </a:rPr>
              <a:t>PHONE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18353" y="1753538"/>
            <a:ext cx="7627184" cy="41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7837" y="4636287"/>
            <a:ext cx="7772400" cy="1218369"/>
          </a:xfrm>
        </p:spPr>
        <p:txBody>
          <a:bodyPr>
            <a:normAutofit/>
          </a:bodyPr>
          <a:lstStyle/>
          <a:p>
            <a:pPr algn="r"/>
            <a:r>
              <a:rPr lang="en-GB" sz="4500" dirty="0"/>
              <a:t>DSS </a:t>
            </a:r>
            <a:r>
              <a:rPr lang="en-GB" sz="4500" dirty="0" err="1"/>
              <a:t>Beamhouse</a:t>
            </a:r>
            <a:r>
              <a:rPr lang="en-GB" sz="4500" dirty="0"/>
              <a:t> System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Patented </a:t>
            </a:r>
          </a:p>
          <a:p>
            <a:r>
              <a:rPr lang="en-GB" dirty="0" err="1"/>
              <a:t>Beamhouse</a:t>
            </a:r>
            <a:r>
              <a:rPr lang="en-GB" dirty="0"/>
              <a:t> </a:t>
            </a:r>
          </a:p>
          <a:p>
            <a:r>
              <a:rPr lang="en-GB" dirty="0"/>
              <a:t>System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</p:spTree>
    <p:extLst>
      <p:ext uri="{BB962C8B-B14F-4D97-AF65-F5344CB8AC3E}">
        <p14:creationId xmlns:p14="http://schemas.microsoft.com/office/powerpoint/2010/main" val="426558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Company </a:t>
            </a:r>
            <a:r>
              <a:rPr lang="it-IT" sz="4000" dirty="0" err="1"/>
              <a:t>introduction</a:t>
            </a:r>
            <a:endParaRPr lang="it-IT" sz="40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Born in 1986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25 employers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95% of self manufacture production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US" dirty="0"/>
              <a:t>20,000 square meters of land, 7200 of Building.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US" dirty="0"/>
              <a:t>700 square meters of R&amp;D labs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US" dirty="0"/>
              <a:t>2021 acquisition of </a:t>
            </a:r>
            <a:r>
              <a:rPr lang="en-US" dirty="0" err="1"/>
              <a:t>Veco</a:t>
            </a:r>
            <a:r>
              <a:rPr lang="en-US" dirty="0"/>
              <a:t>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US" dirty="0"/>
              <a:t>500 ton per month production capacity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US" dirty="0"/>
              <a:t>Pu and all range finishing producer from 45 years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</p:spTree>
    <p:extLst>
      <p:ext uri="{BB962C8B-B14F-4D97-AF65-F5344CB8AC3E}">
        <p14:creationId xmlns:p14="http://schemas.microsoft.com/office/powerpoint/2010/main" val="246244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DSS </a:t>
            </a:r>
            <a:r>
              <a:rPr lang="it-IT" dirty="0" err="1"/>
              <a:t>Soaking</a:t>
            </a:r>
            <a:endParaRPr lang="it-IT" dirty="0"/>
          </a:p>
        </p:txBody>
      </p:sp>
      <p:graphicFrame>
        <p:nvGraphicFramePr>
          <p:cNvPr id="11" name="Segnaposto contenut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150447"/>
              </p:ext>
            </p:extLst>
          </p:nvPr>
        </p:nvGraphicFramePr>
        <p:xfrm>
          <a:off x="5801032" y="835025"/>
          <a:ext cx="5051695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176213" indent="-176213">
              <a:buFont typeface="Montserrat" pitchFamily="2" charset="0"/>
              <a:buChar char="•"/>
            </a:pPr>
            <a:r>
              <a:rPr lang="en-GB" dirty="0"/>
              <a:t>98% </a:t>
            </a:r>
            <a:r>
              <a:rPr lang="en-GB" dirty="0" err="1"/>
              <a:t>Biodegradble</a:t>
            </a:r>
            <a:r>
              <a:rPr lang="en-GB" dirty="0"/>
              <a:t> surfactant used </a:t>
            </a:r>
          </a:p>
          <a:p>
            <a:pPr marL="176213" indent="-176213">
              <a:buFont typeface="Montserrat" pitchFamily="2" charset="0"/>
              <a:buChar char="•"/>
            </a:pPr>
            <a:r>
              <a:rPr lang="en-GB" dirty="0"/>
              <a:t>Non Toxic and petrol free chemicals</a:t>
            </a:r>
          </a:p>
          <a:p>
            <a:pPr marL="176213" indent="-176213">
              <a:buFont typeface="Montserrat" pitchFamily="2" charset="0"/>
              <a:buChar char="•"/>
            </a:pPr>
            <a:r>
              <a:rPr lang="en-GB" dirty="0"/>
              <a:t>Re-hydrating / degreasing enzymes</a:t>
            </a:r>
          </a:p>
          <a:p>
            <a:pPr marL="176213" indent="-176213">
              <a:buFont typeface="Montserrat" pitchFamily="2" charset="0"/>
              <a:buChar char="•"/>
            </a:pPr>
            <a:r>
              <a:rPr lang="en-GB" dirty="0"/>
              <a:t>Low COD content</a:t>
            </a:r>
          </a:p>
          <a:p>
            <a:pPr marL="176213" indent="-176213">
              <a:buFont typeface="Montserrat" pitchFamily="2" charset="0"/>
              <a:buChar char="•"/>
            </a:pPr>
            <a:r>
              <a:rPr lang="en-GB" dirty="0"/>
              <a:t>Low TKN content </a:t>
            </a:r>
          </a:p>
          <a:p>
            <a:pPr marL="176213" indent="-176213">
              <a:buFont typeface="Montserrat" pitchFamily="2" charset="0"/>
              <a:buChar char="•"/>
            </a:pPr>
            <a:r>
              <a:rPr lang="en-GB" dirty="0"/>
              <a:t>Reduction of Water 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</p:spTree>
    <p:extLst>
      <p:ext uri="{BB962C8B-B14F-4D97-AF65-F5344CB8AC3E}">
        <p14:creationId xmlns:p14="http://schemas.microsoft.com/office/powerpoint/2010/main" val="394109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err="1"/>
              <a:t>Unhairing</a:t>
            </a:r>
            <a:r>
              <a:rPr lang="it-IT" sz="4000" dirty="0"/>
              <a:t> </a:t>
            </a:r>
            <a:r>
              <a:rPr lang="it-IT" sz="4000" dirty="0" err="1"/>
              <a:t>process</a:t>
            </a:r>
            <a:r>
              <a:rPr lang="it-IT" sz="4000" dirty="0"/>
              <a:t> </a:t>
            </a:r>
            <a:r>
              <a:rPr lang="it-IT" sz="4000" dirty="0" err="1"/>
              <a:t>Tannery</a:t>
            </a:r>
            <a:r>
              <a:rPr lang="it-IT" sz="4000" dirty="0"/>
              <a:t> </a:t>
            </a:r>
            <a:r>
              <a:rPr lang="it-IT" sz="4000" dirty="0" err="1"/>
              <a:t>advantages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Adaptable in any  Soaking process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0% Lime used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0% Na2S used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0% </a:t>
            </a:r>
            <a:r>
              <a:rPr lang="en-GB" dirty="0" err="1"/>
              <a:t>NaHs</a:t>
            </a:r>
            <a:r>
              <a:rPr lang="en-GB" dirty="0"/>
              <a:t> used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0% of Amine used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Non Toxic and Petrol free chemicals used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Timing and machinery equal to standard process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100% H2s (Hydrogen sulphide) gasses elimination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</p:spTree>
    <p:extLst>
      <p:ext uri="{BB962C8B-B14F-4D97-AF65-F5344CB8AC3E}">
        <p14:creationId xmlns:p14="http://schemas.microsoft.com/office/powerpoint/2010/main" val="344281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78842-234D-8F9C-0E42-5A57DD691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D6AB0C-C295-3845-42C8-0967DE90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Leather </a:t>
            </a:r>
            <a:r>
              <a:rPr lang="it-IT" sz="4000" dirty="0" err="1"/>
              <a:t>quality</a:t>
            </a:r>
            <a:r>
              <a:rPr lang="it-IT" sz="4000" dirty="0"/>
              <a:t> </a:t>
            </a:r>
            <a:r>
              <a:rPr lang="it-IT" sz="4000" dirty="0" err="1"/>
              <a:t>advantages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060626-F235-B77B-9CE1-3D0DDF4FF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Complete elimination of lime stains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Complete elimination of blood stains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Complete elimination of  the black and brown hair pigment 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Complete elimination of the hair follicle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Outstanding grain quality 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Reduction of sulphide smell in the leather</a:t>
            </a:r>
          </a:p>
          <a:p>
            <a:pPr marL="268288" indent="-268288">
              <a:buFont typeface="Montserrat" pitchFamily="2" charset="0"/>
              <a:buChar char="•"/>
            </a:pPr>
            <a:r>
              <a:rPr lang="en-GB" dirty="0"/>
              <a:t>Reduction of natural grease smell in the leather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6DB0DF-96EE-1330-2C1C-AF6AA75F9E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EDC1FA-2DCD-28CF-B96F-88E9F1CEF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820B9E-EBCA-D633-555A-258F59060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</p:spTree>
    <p:extLst>
      <p:ext uri="{BB962C8B-B14F-4D97-AF65-F5344CB8AC3E}">
        <p14:creationId xmlns:p14="http://schemas.microsoft.com/office/powerpoint/2010/main" val="2610560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  <p:sp>
        <p:nvSpPr>
          <p:cNvPr id="5" name="Rettangolo 4"/>
          <p:cNvSpPr/>
          <p:nvPr/>
        </p:nvSpPr>
        <p:spPr>
          <a:xfrm>
            <a:off x="452582" y="581891"/>
            <a:ext cx="609600" cy="139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-403770" y="0"/>
            <a:ext cx="3982078" cy="5685680"/>
            <a:chOff x="-403770" y="0"/>
            <a:chExt cx="3982078" cy="568568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02" y="2637674"/>
              <a:ext cx="3048006" cy="3048006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3770" y="0"/>
              <a:ext cx="3303649" cy="3303649"/>
            </a:xfrm>
            <a:prstGeom prst="rect">
              <a:avLst/>
            </a:prstGeom>
          </p:spPr>
        </p:pic>
      </p:grpSp>
      <p:grpSp>
        <p:nvGrpSpPr>
          <p:cNvPr id="16" name="Gruppo 15"/>
          <p:cNvGrpSpPr/>
          <p:nvPr/>
        </p:nvGrpSpPr>
        <p:grpSpPr>
          <a:xfrm>
            <a:off x="8721969" y="-239323"/>
            <a:ext cx="3776868" cy="6198563"/>
            <a:chOff x="8721969" y="-239323"/>
            <a:chExt cx="3776868" cy="6198563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969" y="2994367"/>
              <a:ext cx="2964873" cy="296487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358" y="-239323"/>
              <a:ext cx="3759479" cy="3782294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43" y="46407"/>
            <a:ext cx="7284205" cy="5895921"/>
          </a:xfrm>
          <a:prstGeom prst="rect">
            <a:avLst/>
          </a:prstGeom>
          <a:ln>
            <a:noFill/>
          </a:ln>
          <a:effectLst>
            <a:outerShdw blurRad="228600" dist="101600" dir="8100000" algn="tr" rotWithShape="0">
              <a:prstClr val="black">
                <a:alpha val="20000"/>
              </a:prstClr>
            </a:outerShdw>
          </a:effectLst>
        </p:spPr>
      </p:pic>
      <p:sp>
        <p:nvSpPr>
          <p:cNvPr id="11" name="Connettore pagina esterna 10"/>
          <p:cNvSpPr/>
          <p:nvPr/>
        </p:nvSpPr>
        <p:spPr>
          <a:xfrm rot="16200000">
            <a:off x="3070981" y="2253716"/>
            <a:ext cx="508000" cy="1579419"/>
          </a:xfrm>
          <a:prstGeom prst="flowChartOffpageConnector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nettore pagina esterna 12"/>
          <p:cNvSpPr/>
          <p:nvPr/>
        </p:nvSpPr>
        <p:spPr>
          <a:xfrm rot="16200000">
            <a:off x="8835375" y="2253717"/>
            <a:ext cx="508000" cy="1579419"/>
          </a:xfrm>
          <a:prstGeom prst="flowChartOffpageConnector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14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6"/>
    </mc:Choice>
    <mc:Fallback xmlns="">
      <p:transition spd="slow" advTm="1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Water treatment </a:t>
            </a:r>
            <a:r>
              <a:rPr lang="en-GB" sz="4000" dirty="0" err="1"/>
              <a:t>analisys</a:t>
            </a:r>
            <a:endParaRPr lang="en-GB" sz="4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  <p:graphicFrame>
        <p:nvGraphicFramePr>
          <p:cNvPr id="10" name="Segnaposto contenut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098431"/>
              </p:ext>
            </p:extLst>
          </p:nvPr>
        </p:nvGraphicFramePr>
        <p:xfrm>
          <a:off x="1242854" y="1761615"/>
          <a:ext cx="4320000" cy="4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Segnaposto contenut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974856"/>
              </p:ext>
            </p:extLst>
          </p:nvPr>
        </p:nvGraphicFramePr>
        <p:xfrm>
          <a:off x="6050678" y="1761616"/>
          <a:ext cx="4320000" cy="4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1024128" y="5793616"/>
            <a:ext cx="9720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referring to process with 120% water</a:t>
            </a:r>
          </a:p>
        </p:txBody>
      </p:sp>
    </p:spTree>
    <p:extLst>
      <p:ext uri="{BB962C8B-B14F-4D97-AF65-F5344CB8AC3E}">
        <p14:creationId xmlns:p14="http://schemas.microsoft.com/office/powerpoint/2010/main" val="57205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Water treatment </a:t>
            </a:r>
            <a:r>
              <a:rPr lang="en-GB" sz="4000" dirty="0" err="1"/>
              <a:t>analisys</a:t>
            </a:r>
            <a:endParaRPr lang="en-GB" sz="4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+39 0444 1750223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it-IT"/>
              <a:t>www.lederchimica.it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info@lederc.it</a:t>
            </a:r>
          </a:p>
        </p:txBody>
      </p:sp>
      <p:graphicFrame>
        <p:nvGraphicFramePr>
          <p:cNvPr id="10" name="Segnaposto contenut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805445"/>
              </p:ext>
            </p:extLst>
          </p:nvPr>
        </p:nvGraphicFramePr>
        <p:xfrm>
          <a:off x="1242854" y="1761615"/>
          <a:ext cx="4320000" cy="4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Segnaposto contenut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331064"/>
              </p:ext>
            </p:extLst>
          </p:nvPr>
        </p:nvGraphicFramePr>
        <p:xfrm>
          <a:off x="6050678" y="1761616"/>
          <a:ext cx="4320000" cy="4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1024128" y="5793616"/>
            <a:ext cx="9720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Data referring to process with 120% water</a:t>
            </a:r>
          </a:p>
        </p:txBody>
      </p:sp>
    </p:spTree>
    <p:extLst>
      <p:ext uri="{BB962C8B-B14F-4D97-AF65-F5344CB8AC3E}">
        <p14:creationId xmlns:p14="http://schemas.microsoft.com/office/powerpoint/2010/main" val="27944971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1|1.7|1.4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Personalizzato 1">
      <a:dk1>
        <a:srgbClr val="000000"/>
      </a:dk1>
      <a:lt1>
        <a:sysClr val="window" lastClr="FFFFFF"/>
      </a:lt1>
      <a:dk2>
        <a:srgbClr val="55595D"/>
      </a:dk2>
      <a:lt2>
        <a:srgbClr val="CCDDEA"/>
      </a:lt2>
      <a:accent1>
        <a:srgbClr val="11848F"/>
      </a:accent1>
      <a:accent2>
        <a:srgbClr val="1ACBDB"/>
      </a:accent2>
      <a:accent3>
        <a:srgbClr val="4399A1"/>
      </a:accent3>
      <a:accent4>
        <a:srgbClr val="B6EBF0"/>
      </a:accent4>
      <a:accent5>
        <a:srgbClr val="0B555C"/>
      </a:accent5>
      <a:accent6>
        <a:srgbClr val="94A088"/>
      </a:accent6>
      <a:hlink>
        <a:srgbClr val="2998E3"/>
      </a:hlink>
      <a:folHlink>
        <a:srgbClr val="8C8C8C"/>
      </a:folHlink>
    </a:clrScheme>
    <a:fontScheme name="Personalizzato 10">
      <a:majorFont>
        <a:latin typeface="Playfair Display ExtraBold"/>
        <a:ea typeface=""/>
        <a:cs typeface=""/>
      </a:majorFont>
      <a:minorFont>
        <a:latin typeface="Montserrat Light"/>
        <a:ea typeface=""/>
        <a:cs typeface="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19950</TotalTime>
  <Words>501</Words>
  <Application>Microsoft Office PowerPoint</Application>
  <PresentationFormat>Widescreen</PresentationFormat>
  <Paragraphs>113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Arial</vt:lpstr>
      <vt:lpstr>Calibri</vt:lpstr>
      <vt:lpstr>Montserrat</vt:lpstr>
      <vt:lpstr>Montserrat Light</vt:lpstr>
      <vt:lpstr>Montserrat Medium</vt:lpstr>
      <vt:lpstr>Playfair Display ExtraBold</vt:lpstr>
      <vt:lpstr>Tw Cen MT</vt:lpstr>
      <vt:lpstr>Wingdings 3</vt:lpstr>
      <vt:lpstr>Integrale</vt:lpstr>
      <vt:lpstr>Personalizza struttura</vt:lpstr>
      <vt:lpstr>Presentazione standard di PowerPoint</vt:lpstr>
      <vt:lpstr>DSS Beamhouse System</vt:lpstr>
      <vt:lpstr>Company introduction</vt:lpstr>
      <vt:lpstr>DSS Soaking</vt:lpstr>
      <vt:lpstr>Unhairing process Tannery advantages</vt:lpstr>
      <vt:lpstr>Leather quality advantages</vt:lpstr>
      <vt:lpstr>Presentazione standard di PowerPoint</vt:lpstr>
      <vt:lpstr>Water treatment analisys</vt:lpstr>
      <vt:lpstr>Water treatment analisys</vt:lpstr>
      <vt:lpstr>By-products </vt:lpstr>
      <vt:lpstr>LCA</vt:lpstr>
      <vt:lpstr>Physical and chemical tests</vt:lpstr>
      <vt:lpstr>Conclusion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magnaguagnoalice@gmail.com</dc:creator>
  <cp:lastModifiedBy>Filippo Zanconato</cp:lastModifiedBy>
  <cp:revision>56</cp:revision>
  <dcterms:created xsi:type="dcterms:W3CDTF">2023-11-08T12:41:25Z</dcterms:created>
  <dcterms:modified xsi:type="dcterms:W3CDTF">2024-07-11T12:38:36Z</dcterms:modified>
</cp:coreProperties>
</file>